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8" r:id="rId5"/>
    <p:sldId id="336" r:id="rId6"/>
    <p:sldId id="337" r:id="rId7"/>
    <p:sldId id="338" r:id="rId8"/>
    <p:sldId id="339" r:id="rId9"/>
    <p:sldId id="340" r:id="rId10"/>
    <p:sldId id="341" r:id="rId11"/>
    <p:sldId id="342" r:id="rId12"/>
    <p:sldId id="34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350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893" y="3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54ACDB4-642F-4F82-9C8D-2DC384BF8F2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ABB06E6-7341-4F07-8285-8B35565B9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C4456-0E88-4EB2-8FDA-8240F984B54A}" type="datetimeFigureOut">
              <a:rPr lang="en-US" smtClean="0"/>
              <a:t>2/18/2021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C88C94-6E7C-4506-82BE-23DAD04DCE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5C082-911A-46EA-8DF6-A63F9F9E0A6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3086C9-2826-46AE-BD8E-F12CB3F9C8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1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E9994-CBF9-4364-B2D1-761774B9F53C}" type="datetimeFigureOut">
              <a:rPr lang="en-US" smtClean="0"/>
              <a:t>2/18/2021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AD0BC5-116C-42CF-8B28-245F66D506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9818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EE62B5-0727-4FE1-B35D-4CC400F0421B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30329-BDC0-4E94-85A6-029919402EA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72B49-901F-4A06-A293-97E642D291F1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8B8AC0-DF40-478D-AC66-7E53B92DC39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0704E-628F-4B07-B462-FEAA60A43C6F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F3892-6A72-4732-B216-4C6AC1274CD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B02B0-6B64-4F60-8B09-8996E3F912F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F3EBD-7946-447F-81B7-F8E13B1E0F65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0E91673-9338-481D-B5F9-C19B4D8B220D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29E9A-D780-446F-844A-BE267EEAD3AE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B7C910-909F-4D24-AD23-A62C7BD67FC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A83216-DF3C-46DB-A40A-96FF3C606000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720A9-03EA-4B84-88A6-300F0BD51786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7BD0E-0FCD-4324-A628-FDB0CB3327DA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2EC9E-8B9A-41EE-9BA7-24325F3A2FA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F5E6-D73A-4AD2-857F-AF5620C48E9C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6E721-8DEF-49EB-A280-ECA7ED0AF9E9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47E68-D1AB-47D2-8C40-7F44C00C5B87}" type="datetime1">
              <a:rPr lang="en-US" smtClean="0"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geometric abstract image">
            <a:extLst>
              <a:ext uri="{FF2B5EF4-FFF2-40B4-BE49-F238E27FC236}">
                <a16:creationId xmlns:a16="http://schemas.microsoft.com/office/drawing/2014/main" id="{1F6EA444-CCD5-43A4-848C-62DE7C63DDF9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60" r="9091" b="10360"/>
          <a:stretch/>
        </p:blipFill>
        <p:spPr>
          <a:xfrm>
            <a:off x="-3176" y="10"/>
            <a:ext cx="12192000" cy="685799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1704883-D088-4683-A1FD-AEE53B336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4249541"/>
            <a:ext cx="8968085" cy="1660332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6AF5ED-FC20-4831-8454-D57E6A498B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4402667"/>
            <a:ext cx="8133478" cy="940240"/>
          </a:xfrm>
        </p:spPr>
        <p:txBody>
          <a:bodyPr>
            <a:normAutofit/>
          </a:bodyPr>
          <a:lstStyle/>
          <a:p>
            <a:r>
              <a:rPr lang="en-US" sz="4800" dirty="0"/>
              <a:t>Meta Communication Library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9664F-1730-4E16-9129-9C058466EF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5342302"/>
            <a:ext cx="8133478" cy="406566"/>
          </a:xfrm>
        </p:spPr>
        <p:txBody>
          <a:bodyPr>
            <a:normAutofit/>
          </a:bodyPr>
          <a:lstStyle/>
          <a:p>
            <a:r>
              <a:rPr lang="en-US" sz="1800" dirty="0"/>
              <a:t>2021-02-18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AB74E2-5A82-47FD-BBB4-BFD47779F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902314"/>
            <a:ext cx="8968085" cy="275942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9C04EC1-26B9-40BD-84A6-B2C0A913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4249541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C4FFB60-A034-4994-8F55-E38D4F31C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5902314"/>
            <a:ext cx="3080285" cy="27594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81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A491-54AE-442B-BEC2-DF5CAA740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FFBA9-C4CA-461D-9557-20982E74B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Communication with robot</a:t>
            </a:r>
          </a:p>
          <a:p>
            <a:r>
              <a:rPr lang="en-US" dirty="0"/>
              <a:t>Support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 err="1"/>
              <a:t>Dobot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Janome Desktop JR3000 and JC-3</a:t>
            </a:r>
          </a:p>
          <a:p>
            <a:r>
              <a:rPr lang="en-US" dirty="0"/>
              <a:t>Automatically generate interface and GUI to control supported robots</a:t>
            </a:r>
          </a:p>
        </p:txBody>
      </p:sp>
    </p:spTree>
    <p:extLst>
      <p:ext uri="{BB962C8B-B14F-4D97-AF65-F5344CB8AC3E}">
        <p14:creationId xmlns:p14="http://schemas.microsoft.com/office/powerpoint/2010/main" val="2371121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A491-54AE-442B-BEC2-DF5CAA740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FFFBA9-C4CA-461D-9557-20982E74B7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Apply “Abstract factory” pattern to design software</a:t>
            </a:r>
          </a:p>
          <a:p>
            <a:r>
              <a:rPr lang="en-US" dirty="0"/>
              <a:t>Services communicate with each other via interface</a:t>
            </a:r>
          </a:p>
          <a:p>
            <a:r>
              <a:rPr lang="en-US" dirty="0"/>
              <a:t>Support multiple-axis robot (XY, XYZ, XYR, XYZR)</a:t>
            </a:r>
          </a:p>
          <a:p>
            <a:r>
              <a:rPr lang="en-US" dirty="0"/>
              <a:t>Real-time updated status (current position)</a:t>
            </a:r>
          </a:p>
          <a:p>
            <a:r>
              <a:rPr lang="en-US" dirty="0"/>
              <a:t>Support JOG function and PTP function</a:t>
            </a:r>
          </a:p>
        </p:txBody>
      </p:sp>
    </p:spTree>
    <p:extLst>
      <p:ext uri="{BB962C8B-B14F-4D97-AF65-F5344CB8AC3E}">
        <p14:creationId xmlns:p14="http://schemas.microsoft.com/office/powerpoint/2010/main" val="1251853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A491-54AE-442B-BEC2-DF5CAA740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2E2716D-9B96-4C19-B701-8088DDF1F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327943" cy="3599316"/>
          </a:xfrm>
        </p:spPr>
        <p:txBody>
          <a:bodyPr/>
          <a:lstStyle/>
          <a:p>
            <a:r>
              <a:rPr lang="en-US" dirty="0" err="1"/>
              <a:t>IRobot</a:t>
            </a:r>
            <a:r>
              <a:rPr lang="en-US" dirty="0"/>
              <a:t>: interface of Robot</a:t>
            </a:r>
          </a:p>
          <a:p>
            <a:r>
              <a:rPr lang="en-US" dirty="0"/>
              <a:t>Concrete Robot included: </a:t>
            </a:r>
            <a:r>
              <a:rPr lang="en-US" dirty="0" err="1"/>
              <a:t>Dobot</a:t>
            </a:r>
            <a:r>
              <a:rPr lang="en-US" dirty="0"/>
              <a:t>, Janome and </a:t>
            </a:r>
            <a:r>
              <a:rPr lang="en-US" dirty="0" err="1"/>
              <a:t>Techman</a:t>
            </a:r>
            <a:endParaRPr lang="en-US" dirty="0"/>
          </a:p>
          <a:p>
            <a:r>
              <a:rPr lang="en-US" dirty="0" err="1"/>
              <a:t>IRobotPosition</a:t>
            </a:r>
            <a:r>
              <a:rPr lang="en-US" dirty="0"/>
              <a:t>: interface of Robot Position. Number of axes on each robot might be different (XY, XYZ, XYZR)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FF966A0-3490-4145-A3CA-C06C81820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264" y="2337326"/>
            <a:ext cx="3285918" cy="35988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EAD20C-54EA-4D51-9690-18BF09E71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818" y="4795264"/>
            <a:ext cx="4976291" cy="15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792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A491-54AE-442B-BEC2-DF5CAA740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2E2716D-9B96-4C19-B701-8088DDF1F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327943" cy="3599316"/>
          </a:xfrm>
        </p:spPr>
        <p:txBody>
          <a:bodyPr/>
          <a:lstStyle/>
          <a:p>
            <a:r>
              <a:rPr lang="en-US" dirty="0" err="1"/>
              <a:t>IRobot</a:t>
            </a:r>
            <a:r>
              <a:rPr lang="en-US" dirty="0"/>
              <a:t>: interface of Robot</a:t>
            </a:r>
          </a:p>
          <a:p>
            <a:r>
              <a:rPr lang="en-US" dirty="0"/>
              <a:t>Concrete Robot included: </a:t>
            </a:r>
            <a:r>
              <a:rPr lang="en-US" dirty="0" err="1"/>
              <a:t>Dobot</a:t>
            </a:r>
            <a:r>
              <a:rPr lang="en-US" dirty="0"/>
              <a:t>, Janome and </a:t>
            </a:r>
            <a:r>
              <a:rPr lang="en-US" dirty="0" err="1"/>
              <a:t>Techman</a:t>
            </a:r>
            <a:endParaRPr lang="en-US" dirty="0"/>
          </a:p>
          <a:p>
            <a:r>
              <a:rPr lang="en-US" dirty="0" err="1"/>
              <a:t>IRobotPosition</a:t>
            </a:r>
            <a:r>
              <a:rPr lang="en-US" dirty="0"/>
              <a:t>: interface of Robot Position. Number of axes on each robot might be different (XY, XYZ, XYZR)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FF966A0-3490-4145-A3CA-C06C81820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264" y="2337326"/>
            <a:ext cx="3285918" cy="35988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EAD20C-54EA-4D51-9690-18BF09E71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818" y="4795264"/>
            <a:ext cx="4976291" cy="15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689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A491-54AE-442B-BEC2-DF5CAA740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2E2716D-9B96-4C19-B701-8088DDF1F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336873"/>
            <a:ext cx="6327943" cy="3599316"/>
          </a:xfrm>
        </p:spPr>
        <p:txBody>
          <a:bodyPr/>
          <a:lstStyle/>
          <a:p>
            <a:r>
              <a:rPr lang="en-US" dirty="0" err="1"/>
              <a:t>IRobotFactory</a:t>
            </a:r>
            <a:r>
              <a:rPr lang="en-US" dirty="0"/>
              <a:t>: interface of </a:t>
            </a:r>
            <a:r>
              <a:rPr lang="en-US" dirty="0" err="1"/>
              <a:t>RobotFactory</a:t>
            </a:r>
            <a:r>
              <a:rPr lang="en-US" dirty="0"/>
              <a:t> which used to instantiate concrete robot and concrete user control.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C88509-0FFE-466C-843D-51ACCB076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738" y="2336873"/>
            <a:ext cx="4740051" cy="15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6248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A491-54AE-442B-BEC2-DF5CAA740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Control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2E2716D-9B96-4C19-B701-8088DDF1F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6485886" cy="3599316"/>
          </a:xfrm>
        </p:spPr>
        <p:txBody>
          <a:bodyPr/>
          <a:lstStyle/>
          <a:p>
            <a:r>
              <a:rPr lang="en-US" dirty="0" err="1"/>
              <a:t>IRobotUserControl</a:t>
            </a:r>
            <a:r>
              <a:rPr lang="en-US" dirty="0"/>
              <a:t>: interface of user control which is one </a:t>
            </a:r>
            <a:r>
              <a:rPr lang="en-US" dirty="0" err="1"/>
              <a:t>QWidget</a:t>
            </a:r>
            <a:r>
              <a:rPr lang="en-US" dirty="0"/>
              <a:t> component.</a:t>
            </a:r>
          </a:p>
          <a:p>
            <a:r>
              <a:rPr lang="en-US" dirty="0"/>
              <a:t>Each robot has specific user control.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E69EC4-F713-48DE-9DA8-3395F034A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207" y="2336873"/>
            <a:ext cx="4473328" cy="2110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670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A491-54AE-442B-BEC2-DF5CAA740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Dobot</a:t>
            </a:r>
            <a:r>
              <a:rPr lang="en-US" dirty="0"/>
              <a:t> User Control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2E2716D-9B96-4C19-B701-8088DDF1F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6637431" cy="3599316"/>
          </a:xfrm>
        </p:spPr>
        <p:txBody>
          <a:bodyPr/>
          <a:lstStyle/>
          <a:p>
            <a:r>
              <a:rPr lang="en-US" dirty="0"/>
              <a:t>Connect to Robot: if connection is established, control buttons are enabled.</a:t>
            </a:r>
          </a:p>
          <a:p>
            <a:r>
              <a:rPr lang="en-US" dirty="0"/>
              <a:t>Robot information is updated (included Serial Number, Name and Version) </a:t>
            </a:r>
          </a:p>
          <a:p>
            <a:r>
              <a:rPr lang="en-US" dirty="0"/>
              <a:t>Current position is updated.</a:t>
            </a:r>
          </a:p>
          <a:p>
            <a:r>
              <a:rPr lang="en-US" dirty="0"/>
              <a:t>User can control robot by using JOG function (with two modes: Joint and Axes) or PTP function</a:t>
            </a:r>
          </a:p>
          <a:p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6617EB2-73BB-4BD9-913D-B3E1E7904BD7}"/>
              </a:ext>
            </a:extLst>
          </p:cNvPr>
          <p:cNvGrpSpPr/>
          <p:nvPr/>
        </p:nvGrpSpPr>
        <p:grpSpPr>
          <a:xfrm>
            <a:off x="7380382" y="2071142"/>
            <a:ext cx="4225575" cy="4304606"/>
            <a:chOff x="3691467" y="2133772"/>
            <a:chExt cx="4225575" cy="4304606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8D47528-44D3-494F-8EBB-8753AC36E1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3691467" y="2133772"/>
              <a:ext cx="4225575" cy="4304606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3CE137F-98D6-4E4D-BA97-F0CEDAF9E9B5}"/>
                </a:ext>
              </a:extLst>
            </p:cNvPr>
            <p:cNvSpPr txBox="1"/>
            <p:nvPr/>
          </p:nvSpPr>
          <p:spPr>
            <a:xfrm>
              <a:off x="3999037" y="5782300"/>
              <a:ext cx="19477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70C0"/>
                  </a:solidFill>
                </a:rPr>
                <a:t>Current Position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20B18EB-C2C1-4401-ACF0-5C4E228FDF1B}"/>
                </a:ext>
              </a:extLst>
            </p:cNvPr>
            <p:cNvSpPr txBox="1"/>
            <p:nvPr/>
          </p:nvSpPr>
          <p:spPr>
            <a:xfrm>
              <a:off x="4972935" y="4971816"/>
              <a:ext cx="91429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70C0"/>
                  </a:solidFill>
                </a:rPr>
                <a:t>Sucker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4939AB1-AA52-4A4B-8B29-A9FAA6C061AD}"/>
                </a:ext>
              </a:extLst>
            </p:cNvPr>
            <p:cNvSpPr txBox="1"/>
            <p:nvPr/>
          </p:nvSpPr>
          <p:spPr>
            <a:xfrm>
              <a:off x="5372157" y="3346567"/>
              <a:ext cx="164241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70C0"/>
                  </a:solidFill>
                </a:rPr>
                <a:t>Robot Information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43269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DA491-54AE-442B-BEC2-DF5CAA740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Janome User Control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2E2716D-9B96-4C19-B701-8088DDF1F2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2" y="2336873"/>
            <a:ext cx="6637431" cy="359931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Connect to robot: if connection is established, control buttons are enabled.</a:t>
            </a:r>
          </a:p>
          <a:p>
            <a:r>
              <a:rPr lang="en-US" dirty="0"/>
              <a:t>Robot information is updated (included Serial Number, Name, Version and </a:t>
            </a:r>
            <a:r>
              <a:rPr lang="en-US"/>
              <a:t>Axis Support) </a:t>
            </a:r>
            <a:endParaRPr lang="en-US" dirty="0"/>
          </a:p>
          <a:p>
            <a:r>
              <a:rPr lang="en-US" dirty="0"/>
              <a:t>For very first time, Mechanical Initialize required to process.</a:t>
            </a:r>
          </a:p>
          <a:p>
            <a:r>
              <a:rPr lang="en-US" dirty="0"/>
              <a:t>If “Mechanical Initialize” processed, user can control the robot by using “JOG” function or PTP function.</a:t>
            </a:r>
          </a:p>
          <a:p>
            <a:r>
              <a:rPr lang="en-US" dirty="0"/>
              <a:t>Speed level is selected with 03 values (slow, medium and high)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EB9072F-8159-40B7-8209-76F10F552161}"/>
              </a:ext>
            </a:extLst>
          </p:cNvPr>
          <p:cNvGrpSpPr/>
          <p:nvPr/>
        </p:nvGrpSpPr>
        <p:grpSpPr>
          <a:xfrm>
            <a:off x="7456482" y="2084188"/>
            <a:ext cx="4735518" cy="4357644"/>
            <a:chOff x="7456482" y="2084188"/>
            <a:chExt cx="4735518" cy="435764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FD0A3DD-35BB-4DAA-B0D4-BB4E37385018}"/>
                </a:ext>
              </a:extLst>
            </p:cNvPr>
            <p:cNvGrpSpPr/>
            <p:nvPr/>
          </p:nvGrpSpPr>
          <p:grpSpPr>
            <a:xfrm>
              <a:off x="7456482" y="2084188"/>
              <a:ext cx="4735518" cy="4357644"/>
              <a:chOff x="3647628" y="2109240"/>
              <a:chExt cx="4735518" cy="4357644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5CA20E99-BC8F-4618-A927-75A577E9727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647628" y="2109240"/>
                <a:ext cx="4277638" cy="4357644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E74678F-B776-4821-ADC4-DBCE5AE66974}"/>
                  </a:ext>
                </a:extLst>
              </p:cNvPr>
              <p:cNvSpPr txBox="1"/>
              <p:nvPr/>
            </p:nvSpPr>
            <p:spPr>
              <a:xfrm>
                <a:off x="6435349" y="4435752"/>
                <a:ext cx="19477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0070C0"/>
                    </a:solidFill>
                  </a:rPr>
                  <a:t>Current Position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42B0BB7-E3D8-4ABD-9FDB-05B3FCDA80E0}"/>
                  </a:ext>
                </a:extLst>
              </p:cNvPr>
              <p:cNvSpPr txBox="1"/>
              <p:nvPr/>
            </p:nvSpPr>
            <p:spPr>
              <a:xfrm>
                <a:off x="4383169" y="4813620"/>
                <a:ext cx="583402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0070C0"/>
                    </a:solidFill>
                  </a:rPr>
                  <a:t>JOG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C6831C2D-4CB0-4B11-BBDF-779565BF658A}"/>
                  </a:ext>
                </a:extLst>
              </p:cNvPr>
              <p:cNvSpPr txBox="1"/>
              <p:nvPr/>
            </p:nvSpPr>
            <p:spPr>
              <a:xfrm>
                <a:off x="6149338" y="3429000"/>
                <a:ext cx="194779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0070C0"/>
                    </a:solidFill>
                  </a:rPr>
                  <a:t>Robot Information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4BE1FFD-E2A6-4907-8D1D-9E00A3384980}"/>
                  </a:ext>
                </a:extLst>
              </p:cNvPr>
              <p:cNvSpPr txBox="1"/>
              <p:nvPr/>
            </p:nvSpPr>
            <p:spPr>
              <a:xfrm>
                <a:off x="7123235" y="4878193"/>
                <a:ext cx="70553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rgbClr val="0070C0"/>
                    </a:solidFill>
                  </a:rPr>
                  <a:t>Speed Level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CC6F661-611A-4E6D-A4F2-C3145C3D2343}"/>
                </a:ext>
              </a:extLst>
            </p:cNvPr>
            <p:cNvSpPr txBox="1"/>
            <p:nvPr/>
          </p:nvSpPr>
          <p:spPr>
            <a:xfrm>
              <a:off x="10423744" y="5698793"/>
              <a:ext cx="5834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70C0"/>
                  </a:solidFill>
                </a:rPr>
                <a:t>PTP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8347472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13FBCD-4DF7-4ECF-9257-7B99D54993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E0B8658-DE86-42E1-9D01-970FE6B6ABA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3E14B9E1-7F97-4662-8FB1-AC5A81D5A1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{34DB322E-EC4D-4B24-8E45-9A29B74A4B02}tf11161285_win32</Template>
  <TotalTime>237</TotalTime>
  <Words>328</Words>
  <Application>Microsoft Office PowerPoint</Application>
  <PresentationFormat>Widescreen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Trebuchet MS</vt:lpstr>
      <vt:lpstr>Wingdings</vt:lpstr>
      <vt:lpstr>Berlin</vt:lpstr>
      <vt:lpstr>Meta Communication Library</vt:lpstr>
      <vt:lpstr>Overview</vt:lpstr>
      <vt:lpstr>Structure</vt:lpstr>
      <vt:lpstr>Structure</vt:lpstr>
      <vt:lpstr>Structure</vt:lpstr>
      <vt:lpstr>Structure</vt:lpstr>
      <vt:lpstr>User Control</vt:lpstr>
      <vt:lpstr>Dobot User Control</vt:lpstr>
      <vt:lpstr>Janome User Control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Meta Communication Library</dc:title>
  <dc:creator>Nguyen Bao Trung</dc:creator>
  <cp:lastModifiedBy>Nguyen Bao Trung</cp:lastModifiedBy>
  <cp:revision>2</cp:revision>
  <dcterms:created xsi:type="dcterms:W3CDTF">2021-02-18T03:42:45Z</dcterms:created>
  <dcterms:modified xsi:type="dcterms:W3CDTF">2021-02-18T07:42:13Z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